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Just Store Executive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11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Tableau Project | Executive Overview of Sales, Profit &amp; Orders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492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Purpose: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Present key findings from the Just Store Tableau dashboard and connect them to business actions.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Scope: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Sales, profit, orders, customers, quantity with breakdowns by region, category, and time.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19267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Steps to Enhance the Dashboard</a:t>
            </a:r>
            <a:endParaRPr lang="en-US" sz="2100" dirty="0"/>
          </a:p>
        </p:txBody>
      </p:sp>
      <p:sp>
        <p:nvSpPr>
          <p:cNvPr id="3" name="Shape 1"/>
          <p:cNvSpPr/>
          <p:nvPr/>
        </p:nvSpPr>
        <p:spPr>
          <a:xfrm>
            <a:off x="396835" y="920948"/>
            <a:ext cx="53816" cy="53816"/>
          </a:xfrm>
          <a:prstGeom prst="roundRect">
            <a:avLst>
              <a:gd name="adj" fmla="val 849561"/>
            </a:avLst>
          </a:prstGeom>
          <a:solidFill>
            <a:srgbClr val="B88E23"/>
          </a:solidFill>
          <a:ln/>
        </p:spPr>
      </p:sp>
      <p:sp>
        <p:nvSpPr>
          <p:cNvPr id="4" name="Text 2"/>
          <p:cNvSpPr/>
          <p:nvPr/>
        </p:nvSpPr>
        <p:spPr>
          <a:xfrm>
            <a:off x="558284" y="863798"/>
            <a:ext cx="1346716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Expand KPI Suite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558284" y="1096566"/>
            <a:ext cx="13675281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profit margin % and average order value as headline metrics</a:t>
            </a:r>
            <a:endParaRPr lang="en-US" sz="800" dirty="0"/>
          </a:p>
        </p:txBody>
      </p:sp>
      <p:sp>
        <p:nvSpPr>
          <p:cNvPr id="6" name="Shape 4"/>
          <p:cNvSpPr/>
          <p:nvPr/>
        </p:nvSpPr>
        <p:spPr>
          <a:xfrm>
            <a:off x="396835" y="1541502"/>
            <a:ext cx="53816" cy="53816"/>
          </a:xfrm>
          <a:prstGeom prst="roundRect">
            <a:avLst>
              <a:gd name="adj" fmla="val 849561"/>
            </a:avLst>
          </a:prstGeom>
          <a:solidFill>
            <a:srgbClr val="B88E23"/>
          </a:solidFill>
          <a:ln/>
        </p:spPr>
      </p:sp>
      <p:sp>
        <p:nvSpPr>
          <p:cNvPr id="7" name="Text 5"/>
          <p:cNvSpPr/>
          <p:nvPr/>
        </p:nvSpPr>
        <p:spPr>
          <a:xfrm>
            <a:off x="558284" y="1484352"/>
            <a:ext cx="1814155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Enable Deeper Drilldowns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58284" y="1717119"/>
            <a:ext cx="13675281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Include sub-category and product-level views for granular insights</a:t>
            </a:r>
            <a:endParaRPr lang="en-US" sz="800" dirty="0"/>
          </a:p>
        </p:txBody>
      </p:sp>
      <p:sp>
        <p:nvSpPr>
          <p:cNvPr id="9" name="Shape 7"/>
          <p:cNvSpPr/>
          <p:nvPr/>
        </p:nvSpPr>
        <p:spPr>
          <a:xfrm>
            <a:off x="396835" y="2162056"/>
            <a:ext cx="53816" cy="53816"/>
          </a:xfrm>
          <a:prstGeom prst="roundRect">
            <a:avLst>
              <a:gd name="adj" fmla="val 849561"/>
            </a:avLst>
          </a:prstGeom>
          <a:solidFill>
            <a:srgbClr val="B88E23"/>
          </a:solidFill>
          <a:ln/>
        </p:spPr>
      </p:sp>
      <p:sp>
        <p:nvSpPr>
          <p:cNvPr id="10" name="Text 8"/>
          <p:cNvSpPr/>
          <p:nvPr/>
        </p:nvSpPr>
        <p:spPr>
          <a:xfrm>
            <a:off x="558284" y="2104906"/>
            <a:ext cx="1680210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558284" y="2337673"/>
            <a:ext cx="13675281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RFM analysis (recency, frequency, monetary value)</a:t>
            </a:r>
            <a:endParaRPr lang="en-US" sz="800" dirty="0"/>
          </a:p>
        </p:txBody>
      </p:sp>
      <p:sp>
        <p:nvSpPr>
          <p:cNvPr id="12" name="Shape 10"/>
          <p:cNvSpPr/>
          <p:nvPr/>
        </p:nvSpPr>
        <p:spPr>
          <a:xfrm>
            <a:off x="396835" y="2784634"/>
            <a:ext cx="53816" cy="53816"/>
          </a:xfrm>
          <a:prstGeom prst="roundRect">
            <a:avLst>
              <a:gd name="adj" fmla="val 849561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558284" y="2725460"/>
            <a:ext cx="13675281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396835" y="3076218"/>
            <a:ext cx="53816" cy="53816"/>
          </a:xfrm>
          <a:prstGeom prst="roundRect">
            <a:avLst>
              <a:gd name="adj" fmla="val 849561"/>
            </a:avLst>
          </a:prstGeom>
          <a:solidFill>
            <a:srgbClr val="B88E23"/>
          </a:solidFill>
          <a:ln/>
        </p:spPr>
      </p:sp>
      <p:sp>
        <p:nvSpPr>
          <p:cNvPr id="15" name="Text 13"/>
          <p:cNvSpPr/>
          <p:nvPr/>
        </p:nvSpPr>
        <p:spPr>
          <a:xfrm>
            <a:off x="558284" y="3019068"/>
            <a:ext cx="1628418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Historical Comparisons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558284" y="3251835"/>
            <a:ext cx="6689527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 year-over-year and monthly trend comparisons when multi-year data becomes available</a:t>
            </a:r>
            <a:endParaRPr lang="en-US" sz="800" dirty="0"/>
          </a:p>
        </p:txBody>
      </p:sp>
      <p:sp>
        <p:nvSpPr>
          <p:cNvPr id="17" name="Shape 15"/>
          <p:cNvSpPr/>
          <p:nvPr/>
        </p:nvSpPr>
        <p:spPr>
          <a:xfrm>
            <a:off x="7382470" y="3076218"/>
            <a:ext cx="53816" cy="53816"/>
          </a:xfrm>
          <a:prstGeom prst="roundRect">
            <a:avLst>
              <a:gd name="adj" fmla="val 849561"/>
            </a:avLst>
          </a:prstGeom>
          <a:solidFill>
            <a:srgbClr val="B88E23"/>
          </a:solidFill>
          <a:ln/>
        </p:spPr>
      </p:sp>
      <p:sp>
        <p:nvSpPr>
          <p:cNvPr id="18" name="Text 16"/>
          <p:cNvSpPr/>
          <p:nvPr/>
        </p:nvSpPr>
        <p:spPr>
          <a:xfrm>
            <a:off x="7543919" y="3019068"/>
            <a:ext cx="1603534" cy="168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Audit-Ready Reporting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7543919" y="3251835"/>
            <a:ext cx="6689646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dedicated table view slide or appendix with detailed numerical breakdowns</a:t>
            </a:r>
            <a:endParaRPr lang="en-US" sz="8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3545443"/>
            <a:ext cx="6895505" cy="68955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77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95193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669500"/>
            <a:ext cx="3543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Goals &amp; KPIs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1599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Core metrics overview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495193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2669500"/>
            <a:ext cx="34466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Executive KPI Snapshot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1599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Top-line performance indicators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1401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495193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26695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by Region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1599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distribution analysis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4274701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4449008"/>
            <a:ext cx="3284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 Performance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&amp; profit breakdown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216962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4274701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5216962" y="4449008"/>
            <a:ext cx="33441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Trend Over Time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16962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Seasonality patterns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640133" y="39196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9640133" y="4274701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5" name="Text 23"/>
          <p:cNvSpPr/>
          <p:nvPr/>
        </p:nvSpPr>
        <p:spPr>
          <a:xfrm>
            <a:off x="9640133" y="44490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9640133" y="4939427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Critical takeaways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3790" y="569916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93790" y="6054209"/>
            <a:ext cx="13042702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9" name="Text 27"/>
          <p:cNvSpPr/>
          <p:nvPr/>
        </p:nvSpPr>
        <p:spPr>
          <a:xfrm>
            <a:off x="793790" y="6228517"/>
            <a:ext cx="4700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Recommendations &amp; Next Steps</a:t>
            </a:r>
            <a:endParaRPr lang="en-US" sz="2200" dirty="0"/>
          </a:p>
        </p:txBody>
      </p:sp>
      <p:sp>
        <p:nvSpPr>
          <p:cNvPr id="30" name="Text 28"/>
          <p:cNvSpPr/>
          <p:nvPr/>
        </p:nvSpPr>
        <p:spPr>
          <a:xfrm>
            <a:off x="793790" y="6718935"/>
            <a:ext cx="13042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 items and enhancements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1295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view of Just Store's performance metrics across regions, categories, and time periods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018"/>
            <a:ext cx="586216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Executive KPI Snapshot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98320"/>
            <a:ext cx="307990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247</a:t>
            </a:r>
            <a:endParaRPr lang="en-US" sz="5000" dirty="0"/>
          </a:p>
        </p:txBody>
      </p:sp>
      <p:sp>
        <p:nvSpPr>
          <p:cNvPr id="4" name="Text 2"/>
          <p:cNvSpPr/>
          <p:nvPr/>
        </p:nvSpPr>
        <p:spPr>
          <a:xfrm>
            <a:off x="1128713" y="26753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93790" y="3092172"/>
            <a:ext cx="307990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Active buyers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114681" y="1798320"/>
            <a:ext cx="308002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296</a:t>
            </a:r>
            <a:endParaRPr lang="en-US" sz="5000" dirty="0"/>
          </a:p>
        </p:txBody>
      </p:sp>
      <p:sp>
        <p:nvSpPr>
          <p:cNvPr id="7" name="Text 5"/>
          <p:cNvSpPr/>
          <p:nvPr/>
        </p:nvSpPr>
        <p:spPr>
          <a:xfrm>
            <a:off x="4449723" y="26753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Orders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4114681" y="3092172"/>
            <a:ext cx="30800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transactions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435691" y="1798320"/>
            <a:ext cx="3079909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$23K</a:t>
            </a:r>
            <a:endParaRPr lang="en-US" sz="5000" dirty="0"/>
          </a:p>
        </p:txBody>
      </p:sp>
      <p:sp>
        <p:nvSpPr>
          <p:cNvPr id="10" name="Text 8"/>
          <p:cNvSpPr/>
          <p:nvPr/>
        </p:nvSpPr>
        <p:spPr>
          <a:xfrm>
            <a:off x="7770614" y="26753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Profit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435691" y="3092172"/>
            <a:ext cx="307990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Net earnings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10756583" y="1798320"/>
            <a:ext cx="308002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$180.5K</a:t>
            </a:r>
            <a:endParaRPr lang="en-US" sz="5000" dirty="0"/>
          </a:p>
        </p:txBody>
      </p:sp>
      <p:sp>
        <p:nvSpPr>
          <p:cNvPr id="13" name="Text 11"/>
          <p:cNvSpPr/>
          <p:nvPr/>
        </p:nvSpPr>
        <p:spPr>
          <a:xfrm>
            <a:off x="11091624" y="26753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756583" y="3092172"/>
            <a:ext cx="30800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Total revenue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5775127" y="3882390"/>
            <a:ext cx="3080028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3,053</a:t>
            </a:r>
            <a:endParaRPr lang="en-US" sz="5000" dirty="0"/>
          </a:p>
        </p:txBody>
      </p:sp>
      <p:sp>
        <p:nvSpPr>
          <p:cNvPr id="16" name="Text 14"/>
          <p:cNvSpPr/>
          <p:nvPr/>
        </p:nvSpPr>
        <p:spPr>
          <a:xfrm>
            <a:off x="6110168" y="475940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Quantity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5775127" y="5176242"/>
            <a:ext cx="30800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Units sold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93790" y="5894189"/>
            <a:ext cx="295977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Performance Highlights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793790" y="6388179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$180.5K revenue from 296 orders and 247 customers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93790" y="6763941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Positive profitability at $23K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93790" y="7139702"/>
            <a:ext cx="628626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order value: ~$610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57968" y="589418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Opportunity Area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7557968" y="6388179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Improving repeat purchase rates can significantly boost profit efficiency and customer lifetime value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996" y="603052"/>
            <a:ext cx="4934545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by Region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996" y="1737955"/>
            <a:ext cx="3571280" cy="200882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0711220" y="1737955"/>
            <a:ext cx="3159085" cy="1862733"/>
          </a:xfrm>
          <a:prstGeom prst="roundRect">
            <a:avLst>
              <a:gd name="adj" fmla="val 445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10916126" y="1942862"/>
            <a:ext cx="24672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West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0916126" y="2448520"/>
            <a:ext cx="2749272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Leading region with dominant market share and strongest performance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10711220" y="3797975"/>
            <a:ext cx="3159085" cy="1546979"/>
          </a:xfrm>
          <a:prstGeom prst="roundRect">
            <a:avLst>
              <a:gd name="adj" fmla="val 535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16126" y="4002881"/>
            <a:ext cx="24672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East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0916126" y="4508540"/>
            <a:ext cx="2749272" cy="631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Moderate performance with stable contribution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10711220" y="5542240"/>
            <a:ext cx="3159085" cy="1862733"/>
          </a:xfrm>
          <a:prstGeom prst="roundRect">
            <a:avLst>
              <a:gd name="adj" fmla="val 445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916126" y="5747147"/>
            <a:ext cx="246721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South &amp; Central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10916126" y="6252805"/>
            <a:ext cx="2749272" cy="947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Smaller market share requiring targeted growth strategies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5855613" cy="631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Category Performance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13" y="1779151"/>
            <a:ext cx="2867025" cy="198477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3991213"/>
            <a:ext cx="4434959" cy="249459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214110" y="2082165"/>
            <a:ext cx="3717965" cy="2722721"/>
          </a:xfrm>
          <a:prstGeom prst="roundRect">
            <a:avLst>
              <a:gd name="adj" fmla="val 4030"/>
            </a:avLst>
          </a:prstGeom>
          <a:solidFill>
            <a:srgbClr val="FFFDFA"/>
          </a:solidFill>
          <a:ln/>
        </p:spPr>
      </p:sp>
      <p:sp>
        <p:nvSpPr>
          <p:cNvPr id="6" name="Shape 2"/>
          <p:cNvSpPr/>
          <p:nvPr/>
        </p:nvSpPr>
        <p:spPr>
          <a:xfrm>
            <a:off x="6214110" y="2059305"/>
            <a:ext cx="3717965" cy="91440"/>
          </a:xfrm>
          <a:prstGeom prst="roundRect">
            <a:avLst>
              <a:gd name="adj" fmla="val 92822"/>
            </a:avLst>
          </a:prstGeom>
          <a:solidFill>
            <a:srgbClr val="B88E23"/>
          </a:solidFill>
          <a:ln/>
        </p:spPr>
      </p:sp>
      <p:sp>
        <p:nvSpPr>
          <p:cNvPr id="7" name="Shape 3"/>
          <p:cNvSpPr/>
          <p:nvPr/>
        </p:nvSpPr>
        <p:spPr>
          <a:xfrm>
            <a:off x="7769959" y="1779151"/>
            <a:ext cx="606147" cy="606147"/>
          </a:xfrm>
          <a:prstGeom prst="roundRect">
            <a:avLst>
              <a:gd name="adj" fmla="val 150854"/>
            </a:avLst>
          </a:prstGeom>
          <a:solidFill>
            <a:srgbClr val="B88E23"/>
          </a:solidFill>
          <a:ln/>
        </p:spPr>
      </p:sp>
      <p:sp>
        <p:nvSpPr>
          <p:cNvPr id="8" name="Text 4"/>
          <p:cNvSpPr/>
          <p:nvPr/>
        </p:nvSpPr>
        <p:spPr>
          <a:xfrm>
            <a:off x="7951768" y="1930718"/>
            <a:ext cx="2424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439019" y="2587347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439019" y="3105150"/>
            <a:ext cx="326814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$72.7K |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~$14.0K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6439019" y="3610213"/>
            <a:ext cx="3268147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Clear category leader with highest revenue and strongest profit margins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10134124" y="2082165"/>
            <a:ext cx="3718084" cy="2722721"/>
          </a:xfrm>
          <a:prstGeom prst="roundRect">
            <a:avLst>
              <a:gd name="adj" fmla="val 4030"/>
            </a:avLst>
          </a:prstGeom>
          <a:solidFill>
            <a:srgbClr val="FFFDFA"/>
          </a:solidFill>
          <a:ln/>
        </p:spPr>
      </p:sp>
      <p:sp>
        <p:nvSpPr>
          <p:cNvPr id="13" name="Shape 9"/>
          <p:cNvSpPr/>
          <p:nvPr/>
        </p:nvSpPr>
        <p:spPr>
          <a:xfrm>
            <a:off x="10134124" y="2059305"/>
            <a:ext cx="3718084" cy="91440"/>
          </a:xfrm>
          <a:prstGeom prst="roundRect">
            <a:avLst>
              <a:gd name="adj" fmla="val 92822"/>
            </a:avLst>
          </a:prstGeom>
          <a:solidFill>
            <a:srgbClr val="B88E23"/>
          </a:solidFill>
          <a:ln/>
        </p:spPr>
      </p:sp>
      <p:sp>
        <p:nvSpPr>
          <p:cNvPr id="14" name="Shape 10"/>
          <p:cNvSpPr/>
          <p:nvPr/>
        </p:nvSpPr>
        <p:spPr>
          <a:xfrm>
            <a:off x="11690092" y="1779151"/>
            <a:ext cx="606147" cy="606147"/>
          </a:xfrm>
          <a:prstGeom prst="roundRect">
            <a:avLst>
              <a:gd name="adj" fmla="val 150854"/>
            </a:avLst>
          </a:prstGeom>
          <a:solidFill>
            <a:srgbClr val="B88E23"/>
          </a:solidFill>
          <a:ln/>
        </p:spPr>
      </p:sp>
      <p:sp>
        <p:nvSpPr>
          <p:cNvPr id="15" name="Text 11"/>
          <p:cNvSpPr/>
          <p:nvPr/>
        </p:nvSpPr>
        <p:spPr>
          <a:xfrm>
            <a:off x="11871900" y="1930718"/>
            <a:ext cx="2424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10359033" y="2587347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Furniture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10359033" y="3105150"/>
            <a:ext cx="326826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~$59.2K |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~$2.3K</a:t>
            </a:r>
            <a:endParaRPr lang="en-US" sz="1550" dirty="0"/>
          </a:p>
        </p:txBody>
      </p:sp>
      <p:sp>
        <p:nvSpPr>
          <p:cNvPr id="18" name="Text 14"/>
          <p:cNvSpPr/>
          <p:nvPr/>
        </p:nvSpPr>
        <p:spPr>
          <a:xfrm>
            <a:off x="10359033" y="3610213"/>
            <a:ext cx="3268266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Second in sales but lowest profitability — requires pricing or cost optimization</a:t>
            </a:r>
            <a:endParaRPr lang="en-US" sz="1550" dirty="0"/>
          </a:p>
        </p:txBody>
      </p:sp>
      <p:sp>
        <p:nvSpPr>
          <p:cNvPr id="19" name="Shape 15"/>
          <p:cNvSpPr/>
          <p:nvPr/>
        </p:nvSpPr>
        <p:spPr>
          <a:xfrm>
            <a:off x="6214110" y="5309949"/>
            <a:ext cx="7638098" cy="2076212"/>
          </a:xfrm>
          <a:prstGeom prst="roundRect">
            <a:avLst>
              <a:gd name="adj" fmla="val 5285"/>
            </a:avLst>
          </a:prstGeom>
          <a:solidFill>
            <a:srgbClr val="FFFDFA"/>
          </a:solidFill>
          <a:ln/>
        </p:spPr>
      </p:sp>
      <p:sp>
        <p:nvSpPr>
          <p:cNvPr id="20" name="Shape 16"/>
          <p:cNvSpPr/>
          <p:nvPr/>
        </p:nvSpPr>
        <p:spPr>
          <a:xfrm>
            <a:off x="6214110" y="5287089"/>
            <a:ext cx="7638098" cy="91440"/>
          </a:xfrm>
          <a:prstGeom prst="roundRect">
            <a:avLst>
              <a:gd name="adj" fmla="val 92822"/>
            </a:avLst>
          </a:prstGeom>
          <a:solidFill>
            <a:srgbClr val="B88E23"/>
          </a:solidFill>
          <a:ln/>
        </p:spPr>
      </p:sp>
      <p:sp>
        <p:nvSpPr>
          <p:cNvPr id="21" name="Shape 17"/>
          <p:cNvSpPr/>
          <p:nvPr/>
        </p:nvSpPr>
        <p:spPr>
          <a:xfrm>
            <a:off x="9730085" y="5006935"/>
            <a:ext cx="606147" cy="606147"/>
          </a:xfrm>
          <a:prstGeom prst="roundRect">
            <a:avLst>
              <a:gd name="adj" fmla="val 150854"/>
            </a:avLst>
          </a:prstGeom>
          <a:solidFill>
            <a:srgbClr val="B88E23"/>
          </a:solidFill>
          <a:ln/>
        </p:spPr>
      </p:sp>
      <p:sp>
        <p:nvSpPr>
          <p:cNvPr id="22" name="Text 18"/>
          <p:cNvSpPr/>
          <p:nvPr/>
        </p:nvSpPr>
        <p:spPr>
          <a:xfrm>
            <a:off x="9911894" y="5158502"/>
            <a:ext cx="24241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900" dirty="0"/>
          </a:p>
        </p:txBody>
      </p:sp>
      <p:sp>
        <p:nvSpPr>
          <p:cNvPr id="23" name="Text 19"/>
          <p:cNvSpPr/>
          <p:nvPr/>
        </p:nvSpPr>
        <p:spPr>
          <a:xfrm>
            <a:off x="6439019" y="5815132"/>
            <a:ext cx="2526030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Office Supplies</a:t>
            </a:r>
            <a:endParaRPr lang="en-US" sz="1950" dirty="0"/>
          </a:p>
        </p:txBody>
      </p:sp>
      <p:sp>
        <p:nvSpPr>
          <p:cNvPr id="24" name="Text 20"/>
          <p:cNvSpPr/>
          <p:nvPr/>
        </p:nvSpPr>
        <p:spPr>
          <a:xfrm>
            <a:off x="6439019" y="6332934"/>
            <a:ext cx="718827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~$48.6K |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Profit: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~$6.9K</a:t>
            </a:r>
            <a:endParaRPr lang="en-US" sz="1550" dirty="0"/>
          </a:p>
        </p:txBody>
      </p:sp>
      <p:sp>
        <p:nvSpPr>
          <p:cNvPr id="25" name="Text 21"/>
          <p:cNvSpPr/>
          <p:nvPr/>
        </p:nvSpPr>
        <p:spPr>
          <a:xfrm>
            <a:off x="6439019" y="6837998"/>
            <a:ext cx="718827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Solid mid-tier performer with balanced profit contribution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2342"/>
            <a:ext cx="602218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Trend Over Time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23342" y="1586389"/>
            <a:ext cx="22860" cy="4577120"/>
          </a:xfrm>
          <a:prstGeom prst="roundRect">
            <a:avLst>
              <a:gd name="adj" fmla="val 375070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1230094" y="1804511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793730" y="1586389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0228" y="162460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44065" y="16565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Jan–Feb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044065" y="2097762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Weakest period requiring promotional support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0094" y="3050858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30" y="283273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0228" y="287095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044065" y="290286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March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044065" y="3344108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peak suggesting seasonal opportunity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0094" y="4297204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30" y="4079081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0228" y="4117300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044065" y="414920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September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044065" y="4590455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Back-to-school/fall surge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0094" y="5543550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DDD3BA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30" y="5325428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0228" y="5363647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2044065" y="539555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December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2044065" y="5836801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Year-end holiday-driven uplift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93790" y="6393061"/>
            <a:ext cx="7556421" cy="1194197"/>
          </a:xfrm>
          <a:prstGeom prst="roundRect">
            <a:avLst>
              <a:gd name="adj" fmla="val 7180"/>
            </a:avLst>
          </a:prstGeom>
          <a:solidFill>
            <a:srgbClr val="F3E4BF"/>
          </a:solidFill>
          <a:ln/>
        </p:spPr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63" y="6698099"/>
            <a:ext cx="255151" cy="204073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1457087" y="6648093"/>
            <a:ext cx="6689050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 Item: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Align inventory planning, staffing levels, and marketing campaigns with peak months to maximize revenue capture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34553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DFA"/>
          </a:solidFill>
          <a:ln w="30480">
            <a:solidFill>
              <a:srgbClr val="B88E2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134553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39184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Strong Overall Profitability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23659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$23K profit on $180.5K sales demonstrates healthy business fundamentals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134553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DFA"/>
          </a:solidFill>
          <a:ln w="30480">
            <a:solidFill>
              <a:srgbClr val="B88E2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134553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391847"/>
            <a:ext cx="3489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West Region Dominates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288226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Primary revenue driver requiring continued investment and expansion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134553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DFA"/>
          </a:solidFill>
          <a:ln w="30480">
            <a:solidFill>
              <a:srgbClr val="B88E2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134553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39184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Technology Leads Performance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2365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Best-performing category in both sales volume and profit margins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DFA"/>
          </a:solidFill>
          <a:ln w="30480">
            <a:solidFill>
              <a:srgbClr val="B88E2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09411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06670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Furniture Margin Challenge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91145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Solid sales volume undermined by weak profit efficiency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2448044"/>
          </a:xfrm>
          <a:prstGeom prst="roundRect">
            <a:avLst>
              <a:gd name="adj" fmla="val 5976"/>
            </a:avLst>
          </a:prstGeom>
          <a:solidFill>
            <a:srgbClr val="FFFDFA"/>
          </a:solidFill>
          <a:ln w="30480">
            <a:solidFill>
              <a:srgbClr val="B88E23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09411"/>
            <a:ext cx="121920" cy="2448044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066705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Clear Seasonality Pattern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911453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mid-year and year-end demand periods drive revenue concentration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3292"/>
            <a:ext cx="4245054" cy="530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Recommendations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2361" y="1493401"/>
            <a:ext cx="848916" cy="10188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11060" y="1663184"/>
            <a:ext cx="3191232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Amplify West Region Success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1811060" y="2030254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 localized promotions, expand product availability, and increase market penetration</a:t>
            </a:r>
            <a:endParaRPr lang="en-US" sz="1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61" y="2512219"/>
            <a:ext cx="848916" cy="10188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11060" y="2682002"/>
            <a:ext cx="277665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Scale Technology Growth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811060" y="3049072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Introduce bundling strategies, premium add-ons, and targeted B2B outreach programs</a:t>
            </a:r>
            <a:endParaRPr lang="en-US" sz="13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1" y="3531037"/>
            <a:ext cx="848916" cy="10188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11060" y="3700820"/>
            <a:ext cx="2821305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Fix Furniture Profitability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811060" y="4067889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Renegotiate supplier terms, control discounting, implement margin-based pricing</a:t>
            </a:r>
            <a:endParaRPr lang="en-US" sz="13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1" y="4549854"/>
            <a:ext cx="848916" cy="10188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11060" y="4719638"/>
            <a:ext cx="3557230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Underperforming Regions</a:t>
            </a:r>
            <a:endParaRPr lang="en-US" sz="1650" dirty="0"/>
          </a:p>
        </p:txBody>
      </p:sp>
      <p:sp>
        <p:nvSpPr>
          <p:cNvPr id="14" name="Text 8"/>
          <p:cNvSpPr/>
          <p:nvPr/>
        </p:nvSpPr>
        <p:spPr>
          <a:xfrm>
            <a:off x="1811060" y="5086707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Launch South/Central-specific offers and improve delivery service levels</a:t>
            </a:r>
            <a:endParaRPr lang="en-US" sz="13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61" y="5568672"/>
            <a:ext cx="848916" cy="101881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11060" y="5738455"/>
            <a:ext cx="2656880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Leverage Seasonal Peaks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1811060" y="6105525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Align marketing spend and inventory with March, September, December demand surges</a:t>
            </a:r>
            <a:endParaRPr lang="en-US" sz="13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61" y="6587490"/>
            <a:ext cx="848916" cy="101881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811060" y="6757273"/>
            <a:ext cx="287345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Drive Customer Retention</a:t>
            </a:r>
            <a:endParaRPr lang="en-US" sz="1650" dirty="0"/>
          </a:p>
        </p:txBody>
      </p:sp>
      <p:sp>
        <p:nvSpPr>
          <p:cNvPr id="20" name="Text 12"/>
          <p:cNvSpPr/>
          <p:nvPr/>
        </p:nvSpPr>
        <p:spPr>
          <a:xfrm>
            <a:off x="1811060" y="7124343"/>
            <a:ext cx="1202697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loyalty programs and repeat-purchase incentives to increase lifetime value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2025-12-08T18:37:04Z</dcterms:created>
  <dcterms:modified xsi:type="dcterms:W3CDTF">2025-12-08T18:37:04Z</dcterms:modified>
</cp:coreProperties>
</file>